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7"/>
  </p:handoutMasterIdLst>
  <p:sldIdLst>
    <p:sldId id="256" r:id="rId2"/>
    <p:sldId id="257" r:id="rId3"/>
    <p:sldId id="258" r:id="rId4"/>
    <p:sldId id="275" r:id="rId5"/>
    <p:sldId id="271" r:id="rId6"/>
    <p:sldId id="259" r:id="rId7"/>
    <p:sldId id="260" r:id="rId8"/>
    <p:sldId id="283" r:id="rId9"/>
    <p:sldId id="290" r:id="rId10"/>
    <p:sldId id="291" r:id="rId11"/>
    <p:sldId id="286" r:id="rId12"/>
    <p:sldId id="287" r:id="rId13"/>
    <p:sldId id="288" r:id="rId14"/>
    <p:sldId id="293" r:id="rId15"/>
    <p:sldId id="272" r:id="rId16"/>
  </p:sldIdLst>
  <p:sldSz cx="12192000" cy="6858000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70098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CAE97F83-F2F9-4FF5-9015-ECB4C3022770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9328"/>
            <a:ext cx="3066733" cy="470097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5B05789D-9F7B-48C1-B826-C216D928C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09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93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5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6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71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1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4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3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9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4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BC28B3A-4016-4895-9CD3-9151642FB39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F248D8-CCD4-42DA-B6BE-683BFEC0544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78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1" y="1122363"/>
            <a:ext cx="9855199" cy="1069508"/>
          </a:xfrm>
        </p:spPr>
        <p:txBody>
          <a:bodyPr>
            <a:normAutofit fontScale="90000"/>
          </a:bodyPr>
          <a:lstStyle/>
          <a:p>
            <a:r>
              <a:rPr lang="en-US" sz="4000" cap="small" smtClean="0">
                <a:latin typeface="Baskerville Old Face" panose="02020602080505020303" pitchFamily="18" charset="0"/>
              </a:rPr>
              <a:t>The Right to Counsel in Troubled Times</a:t>
            </a:r>
            <a:r>
              <a:rPr lang="en-US" sz="4000" smtClean="0">
                <a:latin typeface="Baskerville Old Face" panose="02020602080505020303" pitchFamily="18" charset="0"/>
              </a:rPr>
              <a:t>:</a:t>
            </a:r>
            <a:br>
              <a:rPr lang="en-US" sz="4000" smtClean="0">
                <a:latin typeface="Baskerville Old Face" panose="02020602080505020303" pitchFamily="18" charset="0"/>
              </a:rPr>
            </a:br>
            <a:endParaRPr lang="en-US" sz="400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7002" y="1985783"/>
            <a:ext cx="9144000" cy="1142084"/>
          </a:xfrm>
        </p:spPr>
        <p:txBody>
          <a:bodyPr>
            <a:normAutofit/>
          </a:bodyPr>
          <a:lstStyle/>
          <a:p>
            <a:r>
              <a:rPr lang="en-US" sz="2800" cap="small" smtClean="0">
                <a:latin typeface="Baskerville Old Face" panose="02020602080505020303" pitchFamily="18" charset="0"/>
              </a:rPr>
              <a:t>The Effect of the Great Recession on Local Expenditures for Public Defense</a:t>
            </a:r>
            <a:endParaRPr lang="en-US" sz="2800" cap="small">
              <a:latin typeface="Baskerville Old Face" panose="020206020805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2801" y="4369378"/>
            <a:ext cx="106425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cap="small" smtClean="0">
                <a:latin typeface="Baskerville Old Face" panose="02020602080505020303" pitchFamily="18" charset="0"/>
              </a:rPr>
              <a:t>Alissa </a:t>
            </a:r>
            <a:r>
              <a:rPr lang="en-US" sz="2000" cap="small" err="1" smtClean="0">
                <a:latin typeface="Baskerville Old Face" panose="02020602080505020303" pitchFamily="18" charset="0"/>
              </a:rPr>
              <a:t>Pollitz</a:t>
            </a:r>
            <a:r>
              <a:rPr lang="en-US" sz="2000" cap="small" smtClean="0">
                <a:latin typeface="Baskerville Old Face" panose="02020602080505020303" pitchFamily="18" charset="0"/>
              </a:rPr>
              <a:t> Worden, University at Albany School of Criminal Justice</a:t>
            </a:r>
          </a:p>
          <a:p>
            <a:r>
              <a:rPr lang="en-US" sz="2000" cap="small" smtClean="0">
                <a:latin typeface="Baskerville Old Face" panose="02020602080505020303" pitchFamily="18" charset="0"/>
              </a:rPr>
              <a:t>Andrew Lucas </a:t>
            </a:r>
            <a:r>
              <a:rPr lang="en-US" sz="2000" cap="small" err="1" smtClean="0">
                <a:latin typeface="Baskerville Old Face" panose="02020602080505020303" pitchFamily="18" charset="0"/>
              </a:rPr>
              <a:t>Blaize</a:t>
            </a:r>
            <a:r>
              <a:rPr lang="en-US" sz="2000" cap="small" smtClean="0">
                <a:latin typeface="Baskerville Old Face" panose="02020602080505020303" pitchFamily="18" charset="0"/>
              </a:rPr>
              <a:t> Davies,  NY State Office of Indigent Legal Services</a:t>
            </a:r>
          </a:p>
          <a:p>
            <a:endParaRPr lang="en-US" sz="2000" cap="small">
              <a:latin typeface="Baskerville Old Face" panose="02020602080505020303" pitchFamily="18" charset="0"/>
            </a:endParaRPr>
          </a:p>
          <a:p>
            <a:r>
              <a:rPr lang="en-US" sz="2000" cap="small" smtClean="0">
                <a:latin typeface="Baskerville Old Face" panose="02020602080505020303" pitchFamily="18" charset="0"/>
              </a:rPr>
              <a:t>Prepared for Presentation at the 2014 meeting of the American Society of Criminology, November 21, San Francisco</a:t>
            </a:r>
            <a:endParaRPr lang="en-US" sz="2000" cap="small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1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441789"/>
            <a:ext cx="1012004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A closer look at three time periods: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2002-2006: mixed prosperity across upstate New York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2006-2008: prelude to the Recession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2008-2012: economic decline in the upstate counties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And a closer look at contemporaneous policy changes: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2004: legislatively mandated increase in assigned counsel programs’ reimbursement/fees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2005: New York state begins supplements to county indigent defense budgets with condition of no </a:t>
            </a:r>
            <a:r>
              <a:rPr lang="en-US" sz="2400" err="1" smtClean="0">
                <a:latin typeface="Baskerville Old Face" panose="02020602080505020303" pitchFamily="18" charset="0"/>
              </a:rPr>
              <a:t>supplantation</a:t>
            </a:r>
            <a:r>
              <a:rPr lang="en-US" sz="2400" smtClean="0">
                <a:latin typeface="Baskerville Old Face" panose="02020602080505020303" pitchFamily="18" charset="0"/>
              </a:rPr>
              <a:t> and requirement of ‘maintenance of effort’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2007: </a:t>
            </a:r>
            <a:r>
              <a:rPr lang="en-US" sz="2400" i="1" err="1" smtClean="0">
                <a:latin typeface="Baskerville Old Face" panose="02020602080505020303" pitchFamily="18" charset="0"/>
              </a:rPr>
              <a:t>Hurrell-Harring</a:t>
            </a:r>
            <a:r>
              <a:rPr lang="en-US" sz="2400" i="1" smtClean="0">
                <a:latin typeface="Baskerville Old Face" panose="02020602080505020303" pitchFamily="18" charset="0"/>
              </a:rPr>
              <a:t> et al. vs. State of New York et al.  </a:t>
            </a:r>
            <a:r>
              <a:rPr lang="en-US" sz="2400" smtClean="0">
                <a:latin typeface="Baskerville Old Face" panose="02020602080505020303" pitchFamily="18" charset="0"/>
              </a:rPr>
              <a:t>filed, challenging state and county structuring and funding of indigent defense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2010: NYS Office of Indigent Legal Services established to oversee allocations of state funding for defense services to counties; suspension of ‘maintenance of effort’ requirement attached to receipt of ILSF grants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3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400" y="914400"/>
            <a:ext cx="349474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Baskerville Old Face" panose="02020602080505020303" pitchFamily="18" charset="0"/>
              </a:rPr>
              <a:t>Changes in expenditures per capita 2002-2006:</a:t>
            </a:r>
            <a:endParaRPr lang="en-US" smtClean="0">
              <a:latin typeface="Baskerville Old Face" panose="020206020805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Most counties increased funding (in real dollars)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But disparities increased somewhat as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Expenditures changed most dramatically for counties that relied primarily on assigned counsel:  89% on average between 2002 and 2006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Most of this change attributable to 2004 legislative increase in assigned counsel fees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7037" y="914400"/>
            <a:ext cx="6491514" cy="518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36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0400" y="539022"/>
            <a:ext cx="349474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Baskerville Old Face" panose="02020602080505020303" pitchFamily="18" charset="0"/>
              </a:rPr>
              <a:t>Changes in expenditures per capita 2006-2008</a:t>
            </a:r>
            <a:endParaRPr lang="en-US" smtClean="0">
              <a:latin typeface="Baskerville Old Face" panose="020206020805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24 of 57 counties spent </a:t>
            </a:r>
            <a:r>
              <a:rPr lang="en-US" sz="2000" b="1" i="1" smtClean="0">
                <a:latin typeface="Baskerville Old Face" panose="02020602080505020303" pitchFamily="18" charset="0"/>
              </a:rPr>
              <a:t>less</a:t>
            </a:r>
            <a:r>
              <a:rPr lang="en-US" sz="2000" smtClean="0">
                <a:latin typeface="Baskerville Old Face" panose="02020602080505020303" pitchFamily="18" charset="0"/>
              </a:rPr>
              <a:t> per capita after the onset of the recession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Disparities remained: outlays ranged from $5 to $20 per capita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Increases in counties’ family court caseloads associated with increases in expenditures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Counties that relied on assigned counsel </a:t>
            </a:r>
            <a:r>
              <a:rPr lang="en-US" sz="2000">
                <a:latin typeface="Baskerville Old Face" panose="02020602080505020303" pitchFamily="18" charset="0"/>
              </a:rPr>
              <a:t>r</a:t>
            </a:r>
            <a:r>
              <a:rPr lang="en-US" sz="2000" smtClean="0">
                <a:latin typeface="Baskerville Old Face" panose="02020602080505020303" pitchFamily="18" charset="0"/>
              </a:rPr>
              <a:t>educed expenditures the most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Legislative MOE resulted in stable or increasing budgets, but adjusted expenditures paint a different picture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316" y="914400"/>
            <a:ext cx="6638424" cy="531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74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39852" y="265664"/>
            <a:ext cx="3494741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Baskerville Old Face" panose="02020602080505020303" pitchFamily="18" charset="0"/>
              </a:rPr>
              <a:t>Changes in expenditures per capita 2008-2012</a:t>
            </a:r>
            <a:endParaRPr lang="en-US" smtClean="0">
              <a:latin typeface="Baskerville Old Face" panose="020206020805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The recession hit upstate New York late: after 2008, mean unemployment rose from 5.7 to 8.5%, county revenue stagnated, and family court caseloads increased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Counties with higher overall expenditures stagnated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Counties that relied on assigned counsel increased expenditures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Counties with larger social services outlays also spent more on indigent defense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>
                <a:latin typeface="Baskerville Old Face" panose="02020602080505020303" pitchFamily="18" charset="0"/>
              </a:rPr>
              <a:t>Some, but not all, counties named in lawsuit increased expenditures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158" y="914400"/>
            <a:ext cx="6857999" cy="541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1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6592" y="1006867"/>
            <a:ext cx="103768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Summary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Before the Recession, legislative efforts to improve funding through assigned counsel fee increases were successful in the short run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The state’s Maintenance of Effort policy helped to sustain these gains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However, in some counties these gains were lost at the onset of the Recession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In real dollars, budgets have stagnated or fallen in many counties since 2008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Meanwhile Family Court indigent caseloads have increased disproportionately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Wide </a:t>
            </a:r>
            <a:r>
              <a:rPr lang="en-US" sz="2400">
                <a:latin typeface="Baskerville Old Face" panose="02020602080505020303" pitchFamily="18" charset="0"/>
              </a:rPr>
              <a:t>disparities in indigent defense budgets persisted through the </a:t>
            </a:r>
            <a:r>
              <a:rPr lang="en-US" sz="2400" smtClean="0">
                <a:latin typeface="Baskerville Old Face" panose="02020602080505020303" pitchFamily="18" charset="0"/>
              </a:rPr>
              <a:t>Recession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Continued reliance on county revenues to fund public defense puts defendants and defenders at risk in unstable economic times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25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2639" y="968991"/>
            <a:ext cx="101402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Next steps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Data: develop measures or proxies of caseload data that approximate defenders’ experiences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Longitudinal analysis: track simultaneous changes in county revenues, competing demands, changes in program structure with expenditures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Replicate in additional states that rely on county funding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Compare experience with states that rely on legislative appropriations for public defense</a:t>
            </a:r>
            <a:endParaRPr lang="en-US" sz="28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7704" y="264654"/>
            <a:ext cx="938604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Research Questions</a:t>
            </a:r>
            <a:endParaRPr lang="en-US" sz="3200" smtClean="0">
              <a:latin typeface="Baskerville Old Face" panose="020206020805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How did the Great Recession affect public defense funding?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Baskerville Old Face" panose="02020602080505020303" pitchFamily="18" charset="0"/>
              </a:rPr>
              <a:t>What are the medium and long term implications of economic instability for </a:t>
            </a:r>
            <a:r>
              <a:rPr lang="en-US" sz="2400" smtClean="0">
                <a:latin typeface="Baskerville Old Face" panose="02020602080505020303" pitchFamily="18" charset="0"/>
              </a:rPr>
              <a:t>the 6</a:t>
            </a:r>
            <a:r>
              <a:rPr lang="en-US" sz="2400" baseline="30000" smtClean="0">
                <a:latin typeface="Baskerville Old Face" panose="02020602080505020303" pitchFamily="18" charset="0"/>
              </a:rPr>
              <a:t>th</a:t>
            </a:r>
            <a:r>
              <a:rPr lang="en-US" sz="2400" smtClean="0">
                <a:latin typeface="Baskerville Old Face" panose="02020602080505020303" pitchFamily="18" charset="0"/>
              </a:rPr>
              <a:t> Amendment guarantee of counsel?</a:t>
            </a:r>
            <a:endParaRPr lang="en-US" sz="2400">
              <a:latin typeface="Baskerville Old Face" panose="02020602080505020303" pitchFamily="18" charset="0"/>
            </a:endParaRPr>
          </a:p>
          <a:p>
            <a:endParaRPr lang="en-US" sz="2800" smtClean="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Background </a:t>
            </a:r>
            <a:r>
              <a:rPr lang="en-US" sz="2800">
                <a:latin typeface="Baskerville Old Face" panose="02020602080505020303" pitchFamily="18" charset="0"/>
              </a:rPr>
              <a:t>Q</a:t>
            </a:r>
            <a:r>
              <a:rPr lang="en-US" sz="2800" smtClean="0">
                <a:latin typeface="Baskerville Old Face" panose="02020602080505020303" pitchFamily="18" charset="0"/>
              </a:rPr>
              <a:t>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Are there disparities in funding for public defense?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What accounts for disparities in funding?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Do factors that influence expenditures across counties also explain variation within counties over time?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>
              <a:latin typeface="Baskerville Old Face" panose="02020602080505020303" pitchFamily="18" charset="0"/>
            </a:endParaRPr>
          </a:p>
          <a:p>
            <a:r>
              <a:rPr lang="en-US" sz="2800" smtClean="0">
                <a:latin typeface="Baskerville Old Face" panose="02020602080505020303" pitchFamily="18" charset="0"/>
              </a:rPr>
              <a:t>The Current Study</a:t>
            </a:r>
            <a:endParaRPr lang="en-US" sz="3200" smtClean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Case study of New York’s 57 upstate counties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Comparison of county indigent defense budgets 2002-2012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Investigation of correlates of changes in budgets over time</a:t>
            </a:r>
            <a:endParaRPr lang="en-US" sz="24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8946" y="989704"/>
            <a:ext cx="103703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Indigent Defense in Upstate New York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County authorities are primarily responsible for funding indigent defense in New York (and in many other states)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State law permits a variety of program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NY mandates counsel for felony and misdemeanor cases but also for a broad range of Family Court cases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>
              <a:latin typeface="Baskerville Old Face" panose="02020602080505020303" pitchFamily="18" charset="0"/>
            </a:endParaRPr>
          </a:p>
          <a:p>
            <a:r>
              <a:rPr lang="en-US" sz="2800">
                <a:latin typeface="Baskerville Old Face" panose="02020602080505020303" pitchFamily="18" charset="0"/>
              </a:rPr>
              <a:t>The </a:t>
            </a:r>
            <a:r>
              <a:rPr lang="en-US" sz="2800" smtClean="0">
                <a:latin typeface="Baskerville Old Face" panose="02020602080505020303" pitchFamily="18" charset="0"/>
              </a:rPr>
              <a:t>Constraints </a:t>
            </a:r>
            <a:r>
              <a:rPr lang="en-US" sz="2800">
                <a:latin typeface="Baskerville Old Face" panose="02020602080505020303" pitchFamily="18" charset="0"/>
              </a:rPr>
              <a:t>of </a:t>
            </a:r>
            <a:r>
              <a:rPr lang="en-US" sz="2800" smtClean="0">
                <a:latin typeface="Baskerville Old Face" panose="02020602080505020303" pitchFamily="18" charset="0"/>
              </a:rPr>
              <a:t>County Budgeting</a:t>
            </a:r>
            <a:endParaRPr lang="en-US" sz="280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Baskerville Old Face" panose="02020602080505020303" pitchFamily="18" charset="0"/>
              </a:rPr>
              <a:t>County budgets must be </a:t>
            </a:r>
            <a:r>
              <a:rPr lang="en-US" sz="2400" smtClean="0">
                <a:latin typeface="Baskerville Old Face" panose="02020602080505020303" pitchFamily="18" charset="0"/>
              </a:rPr>
              <a:t>balanced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Competing demands constrain allocations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Legislative mandates often go unfunded</a:t>
            </a:r>
            <a:endParaRPr lang="en-US" sz="240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There are few </a:t>
            </a:r>
            <a:r>
              <a:rPr lang="en-US" sz="2400">
                <a:latin typeface="Baskerville Old Face" panose="02020602080505020303" pitchFamily="18" charset="0"/>
              </a:rPr>
              <a:t>buffers for unexpected </a:t>
            </a:r>
            <a:r>
              <a:rPr lang="en-US" sz="2400" smtClean="0">
                <a:latin typeface="Baskerville Old Face" panose="02020602080505020303" pitchFamily="18" charset="0"/>
              </a:rPr>
              <a:t>outlays</a:t>
            </a:r>
            <a:endParaRPr lang="en-US" sz="28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4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2536686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prstClr val="black"/>
                </a:solidFill>
                <a:latin typeface="Palatino Linotype"/>
              </a:rPr>
              <a:t>Caseload Adjusted Expenditures 2012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2536" y="3073006"/>
            <a:ext cx="914400" cy="246221"/>
          </a:xfrm>
          <a:prstGeom prst="rect">
            <a:avLst/>
          </a:prstGeom>
          <a:solidFill>
            <a:srgbClr val="9C5252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$300 - $400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8533" y="3331191"/>
            <a:ext cx="914400" cy="246221"/>
          </a:xfrm>
          <a:prstGeom prst="rect">
            <a:avLst/>
          </a:prstGeom>
          <a:solidFill>
            <a:srgbClr val="9C5252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$400 - $500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2756" y="3578055"/>
            <a:ext cx="914400" cy="246221"/>
          </a:xfrm>
          <a:prstGeom prst="rect">
            <a:avLst/>
          </a:prstGeom>
          <a:solidFill>
            <a:srgbClr val="9C5252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$500 - $600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2756" y="3825497"/>
            <a:ext cx="914400" cy="246221"/>
          </a:xfrm>
          <a:prstGeom prst="rect">
            <a:avLst/>
          </a:prstGeom>
          <a:solidFill>
            <a:srgbClr val="6076B4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$600 - $700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2756" y="4060332"/>
            <a:ext cx="914400" cy="246221"/>
          </a:xfrm>
          <a:prstGeom prst="rect">
            <a:avLst/>
          </a:prstGeom>
          <a:solidFill>
            <a:srgbClr val="6076B4">
              <a:lumMod val="7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$700 - $800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0048" y="4287904"/>
            <a:ext cx="914400" cy="246221"/>
          </a:xfrm>
          <a:prstGeom prst="rect">
            <a:avLst/>
          </a:prstGeom>
          <a:solidFill>
            <a:srgbClr val="6076B4">
              <a:lumMod val="5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$800 - $900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90048" y="4532291"/>
            <a:ext cx="914400" cy="246221"/>
          </a:xfrm>
          <a:prstGeom prst="rect">
            <a:avLst/>
          </a:prstGeom>
          <a:solidFill>
            <a:srgbClr val="846648">
              <a:lumMod val="5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</a:rPr>
              <a:t>$900 ++</a:t>
            </a: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965" y="1133860"/>
            <a:ext cx="7916475" cy="50119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6798" y="656807"/>
            <a:ext cx="747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Variation in Indigent Defense Expenditures In Upstate New York</a:t>
            </a:r>
            <a:endParaRPr lang="en-US" sz="28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646948"/>
              </p:ext>
            </p:extLst>
          </p:nvPr>
        </p:nvGraphicFramePr>
        <p:xfrm>
          <a:off x="5689600" y="2152681"/>
          <a:ext cx="535143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8741"/>
                <a:gridCol w="1023582"/>
                <a:gridCol w="1119115"/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B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beta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Criminal caseload per 1000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.134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.439***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Family court caseload per 1000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.111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.457***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County</a:t>
                      </a:r>
                      <a:r>
                        <a:rPr lang="en-US" baseline="0" smtClean="0">
                          <a:latin typeface="Baskerville Old Face" panose="02020602080505020303" pitchFamily="18" charset="0"/>
                        </a:rPr>
                        <a:t> revenue per capita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.003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.225*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Residents’</a:t>
                      </a:r>
                      <a:r>
                        <a:rPr lang="en-US" baseline="0" smtClean="0">
                          <a:latin typeface="Baskerville Old Face" panose="02020602080505020303" pitchFamily="18" charset="0"/>
                        </a:rPr>
                        <a:t> economic well-being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.644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.160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Median private</a:t>
                      </a:r>
                      <a:r>
                        <a:rPr lang="en-US" baseline="0" smtClean="0">
                          <a:latin typeface="Baskerville Old Face" panose="02020602080505020303" pitchFamily="18" charset="0"/>
                        </a:rPr>
                        <a:t> attorney income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.000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.140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Rural score (RUCC)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1.689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.177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Political conservatism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-.089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- .217*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%</a:t>
                      </a:r>
                      <a:r>
                        <a:rPr lang="en-US" baseline="0" smtClean="0">
                          <a:latin typeface="Baskerville Old Face" panose="02020602080505020303" pitchFamily="18" charset="0"/>
                        </a:rPr>
                        <a:t> caseload in assigned counsel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.044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 .319***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Constant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- .968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Baskerville Old Face" panose="02020602080505020303" pitchFamily="18" charset="0"/>
                        </a:rPr>
                        <a:t> r2=.539</a:t>
                      </a:r>
                      <a:endParaRPr lang="en-US">
                        <a:latin typeface="Baskerville Old Face" panose="020206020805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91821" y="1091821"/>
            <a:ext cx="409432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What accounts for variation in indigent defense expenditures?</a:t>
            </a:r>
          </a:p>
          <a:p>
            <a:endParaRPr lang="en-US" sz="3200" smtClean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Analysis of 2012 NY county data suggests that caseloads, county revenue, politics and program type matter in accounting for expenditures </a:t>
            </a:r>
            <a:r>
              <a:rPr lang="en-US" sz="2400" i="1" smtClean="0">
                <a:latin typeface="Baskerville Old Face" panose="02020602080505020303" pitchFamily="18" charset="0"/>
              </a:rPr>
              <a:t>per case</a:t>
            </a:r>
            <a:endParaRPr lang="en-US" sz="2400" smtClean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Demographic variables play a minor role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04764" y="1269242"/>
            <a:ext cx="5295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Baskerville Old Face" panose="02020602080505020303" pitchFamily="18" charset="0"/>
              </a:rPr>
              <a:t>Correlates of County Expenditures Per Capita on</a:t>
            </a:r>
          </a:p>
          <a:p>
            <a:r>
              <a:rPr lang="en-US" sz="2000" smtClean="0">
                <a:latin typeface="Baskerville Old Face" panose="02020602080505020303" pitchFamily="18" charset="0"/>
              </a:rPr>
              <a:t>           Indigent Defense: A Snapshot of 2012</a:t>
            </a:r>
            <a:endParaRPr lang="en-US" sz="20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8188" y="860612"/>
            <a:ext cx="103407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How has indigent defense funding changed in upstate New York counties between 2002 and 2012?</a:t>
            </a:r>
          </a:p>
          <a:p>
            <a:r>
              <a:rPr lang="en-US" sz="3600" smtClean="0">
                <a:latin typeface="Baskerville Old Face" panose="02020602080505020303" pitchFamily="18" charset="0"/>
              </a:rPr>
              <a:t>					</a:t>
            </a:r>
          </a:p>
          <a:p>
            <a:r>
              <a:rPr lang="en-US" sz="2000" u="sng" smtClean="0">
                <a:latin typeface="Baskerville Old Face" panose="02020602080505020303" pitchFamily="18" charset="0"/>
              </a:rPr>
              <a:t>Expenditures per capita	Min		Max		Median		Mean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2002			3.01		20.50		  8.73		  9.02	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2004			5.32		25.98		12.71		12.84	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2006			5.41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19.97</a:t>
            </a:r>
            <a:r>
              <a:rPr lang="en-US" sz="2400" smtClean="0">
                <a:latin typeface="Baskerville Old Face" panose="02020602080505020303" pitchFamily="18" charset="0"/>
              </a:rPr>
              <a:t>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11.80</a:t>
            </a:r>
            <a:r>
              <a:rPr lang="en-US" sz="2400" smtClean="0">
                <a:latin typeface="Baskerville Old Face" panose="02020602080505020303" pitchFamily="18" charset="0"/>
              </a:rPr>
              <a:t>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11.86	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2008	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4.36</a:t>
            </a:r>
            <a:r>
              <a:rPr lang="en-US" sz="2400" smtClean="0">
                <a:latin typeface="Baskerville Old Face" panose="02020602080505020303" pitchFamily="18" charset="0"/>
              </a:rPr>
              <a:t>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24.68</a:t>
            </a:r>
            <a:r>
              <a:rPr lang="en-US" sz="2400" smtClean="0">
                <a:latin typeface="Baskerville Old Face" panose="02020602080505020303" pitchFamily="18" charset="0"/>
              </a:rPr>
              <a:t>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12.00</a:t>
            </a:r>
            <a:r>
              <a:rPr lang="en-US" sz="2400" smtClean="0">
                <a:latin typeface="Baskerville Old Face" panose="02020602080505020303" pitchFamily="18" charset="0"/>
              </a:rPr>
              <a:t>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12.33</a:t>
            </a:r>
            <a:r>
              <a:rPr lang="en-US" sz="2400" smtClean="0">
                <a:latin typeface="Baskerville Old Face" panose="02020602080505020303" pitchFamily="18" charset="0"/>
              </a:rPr>
              <a:t>	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2010			5.55		27.31		13.44		13.83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2012			5.76		</a:t>
            </a:r>
            <a:r>
              <a:rPr lang="en-US" sz="240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24.45</a:t>
            </a:r>
            <a:r>
              <a:rPr lang="en-US" sz="2400" smtClean="0">
                <a:latin typeface="Baskerville Old Face" panose="02020602080505020303" pitchFamily="18" charset="0"/>
              </a:rPr>
              <a:t>		13.74		14.08</a:t>
            </a:r>
          </a:p>
          <a:p>
            <a:r>
              <a:rPr lang="en-US" sz="2400" smtClean="0">
                <a:latin typeface="Baskerville Old Face" panose="02020602080505020303" pitchFamily="18" charset="0"/>
              </a:rPr>
              <a:t> </a:t>
            </a:r>
            <a:r>
              <a:rPr lang="en-US" smtClean="0">
                <a:latin typeface="Baskerville Old Face" panose="02020602080505020303" pitchFamily="18" charset="0"/>
              </a:rPr>
              <a:t>n=57; all figures are adjusted to 2012 dollars</a:t>
            </a:r>
            <a:endParaRPr lang="en-US" sz="360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28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9553" y="1290918"/>
            <a:ext cx="1027355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What might account for variation in counties’ capacity to maintain levels of public defense funding?</a:t>
            </a:r>
          </a:p>
          <a:p>
            <a:endParaRPr lang="en-US" sz="320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Variables that </a:t>
            </a:r>
            <a:r>
              <a:rPr lang="en-US" sz="2400" b="1" i="1" smtClean="0">
                <a:latin typeface="Baskerville Old Face" panose="02020602080505020303" pitchFamily="18" charset="0"/>
              </a:rPr>
              <a:t>don’t</a:t>
            </a:r>
            <a:r>
              <a:rPr lang="en-US" sz="2400" smtClean="0">
                <a:latin typeface="Baskerville Old Face" panose="02020602080505020303" pitchFamily="18" charset="0"/>
              </a:rPr>
              <a:t> change: demographics, geography, culture, political ideology and social values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Variables that </a:t>
            </a:r>
            <a:r>
              <a:rPr lang="en-US" sz="2400" i="1" smtClean="0">
                <a:latin typeface="Baskerville Old Face" panose="02020602080505020303" pitchFamily="18" charset="0"/>
              </a:rPr>
              <a:t>do</a:t>
            </a:r>
            <a:r>
              <a:rPr lang="en-US" sz="2400" smtClean="0">
                <a:latin typeface="Baskerville Old Face" panose="02020602080505020303" pitchFamily="18" charset="0"/>
              </a:rPr>
              <a:t> change: county revenue, caseloads, competing demands for county funds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Historical landmarks that redefine indigent defense:  state legislative changes, state administrative oversight, and judicial policy making</a:t>
            </a:r>
            <a:endParaRPr lang="en-US" sz="2400" i="1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3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6824" y="871369"/>
            <a:ext cx="102090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Correlates of expenditures per capita, 2002-2012:</a:t>
            </a: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400" u="sng">
                <a:latin typeface="Baskerville Old Face" panose="02020602080505020303" pitchFamily="18" charset="0"/>
              </a:rPr>
              <a:t>	</a:t>
            </a:r>
            <a:r>
              <a:rPr lang="en-US" sz="2400" u="sng" smtClean="0">
                <a:latin typeface="Baskerville Old Face" panose="02020602080505020303" pitchFamily="18" charset="0"/>
              </a:rPr>
              <a:t>				2002	2004	2006	2008	2010	2012</a:t>
            </a:r>
            <a:endParaRPr lang="en-US" sz="2400" u="sng">
              <a:latin typeface="Baskerville Old Face" panose="02020602080505020303" pitchFamily="18" charset="0"/>
            </a:endParaRPr>
          </a:p>
          <a:p>
            <a:r>
              <a:rPr lang="en-US" sz="2000" smtClean="0">
                <a:latin typeface="Baskerville Old Face" panose="02020602080505020303" pitchFamily="18" charset="0"/>
              </a:rPr>
              <a:t>Criminal caseload per 1000 pop		    ++	   ++	  ++	  ++	  ++	  ++</a:t>
            </a:r>
          </a:p>
          <a:p>
            <a:r>
              <a:rPr lang="en-US" sz="2000" smtClean="0">
                <a:latin typeface="Baskerville Old Face" panose="02020602080505020303" pitchFamily="18" charset="0"/>
              </a:rPr>
              <a:t>Family court caseload per 1000 pop		      0	     0	    0	    0	    0	    0</a:t>
            </a:r>
          </a:p>
          <a:p>
            <a:r>
              <a:rPr lang="en-US" sz="2000" smtClean="0">
                <a:latin typeface="Baskerville Old Face" panose="02020602080505020303" pitchFamily="18" charset="0"/>
              </a:rPr>
              <a:t>County revenue per capita			      0	     0	    0	  ++	  ++	  ++</a:t>
            </a:r>
          </a:p>
          <a:p>
            <a:r>
              <a:rPr lang="en-US" sz="2000" smtClean="0">
                <a:latin typeface="Baskerville Old Face" panose="02020602080505020303" pitchFamily="18" charset="0"/>
              </a:rPr>
              <a:t>Unemployment rate		</a:t>
            </a:r>
            <a:r>
              <a:rPr lang="en-US" sz="2000">
                <a:latin typeface="Baskerville Old Face" panose="02020602080505020303" pitchFamily="18" charset="0"/>
              </a:rPr>
              <a:t>	</a:t>
            </a:r>
            <a:r>
              <a:rPr lang="en-US" sz="2000" smtClean="0">
                <a:latin typeface="Baskerville Old Face" panose="02020602080505020303" pitchFamily="18" charset="0"/>
              </a:rPr>
              <a:t>      </a:t>
            </a:r>
            <a:r>
              <a:rPr lang="en-US" sz="2000">
                <a:latin typeface="Baskerville Old Face" panose="02020602080505020303" pitchFamily="18" charset="0"/>
              </a:rPr>
              <a:t>0	     0	    0	    0	    0	    </a:t>
            </a:r>
            <a:r>
              <a:rPr lang="en-US" sz="2000" smtClean="0">
                <a:latin typeface="Baskerville Old Face" panose="02020602080505020303" pitchFamily="18" charset="0"/>
              </a:rPr>
              <a:t>0</a:t>
            </a:r>
          </a:p>
          <a:p>
            <a:r>
              <a:rPr lang="en-US" sz="2000" smtClean="0">
                <a:latin typeface="Baskerville Old Face" panose="02020602080505020303" pitchFamily="18" charset="0"/>
              </a:rPr>
              <a:t>Social services expenditures per capita	    </a:t>
            </a:r>
            <a:r>
              <a:rPr lang="en-US" sz="2000">
                <a:latin typeface="Baskerville Old Face" panose="02020602080505020303" pitchFamily="18" charset="0"/>
              </a:rPr>
              <a:t>++	   ++	  ++	  ++	  ++	  ++</a:t>
            </a:r>
            <a:endParaRPr lang="en-US" sz="2000" smtClean="0">
              <a:latin typeface="Baskerville Old Face" panose="02020602080505020303" pitchFamily="18" charset="0"/>
            </a:endParaRPr>
          </a:p>
          <a:p>
            <a:r>
              <a:rPr lang="en-US" sz="2000" smtClean="0">
                <a:latin typeface="Baskerville Old Face" panose="02020602080505020303" pitchFamily="18" charset="0"/>
              </a:rPr>
              <a:t>Rural score (RUCC)			      0 	     0	    0	  ++	  ++	  ++</a:t>
            </a:r>
          </a:p>
          <a:p>
            <a:r>
              <a:rPr lang="en-US" sz="2000" smtClean="0">
                <a:latin typeface="Baskerville Old Face" panose="02020602080505020303" pitchFamily="18" charset="0"/>
              </a:rPr>
              <a:t>Political conservatism	</a:t>
            </a:r>
            <a:r>
              <a:rPr lang="en-US" sz="2000">
                <a:latin typeface="Baskerville Old Face" panose="02020602080505020303" pitchFamily="18" charset="0"/>
              </a:rPr>
              <a:t>		</a:t>
            </a:r>
            <a:r>
              <a:rPr lang="en-US" sz="2000" smtClean="0">
                <a:latin typeface="Baskerville Old Face" panose="02020602080505020303" pitchFamily="18" charset="0"/>
              </a:rPr>
              <a:t>      </a:t>
            </a:r>
            <a:r>
              <a:rPr lang="en-US" sz="2000">
                <a:latin typeface="Baskerville Old Face" panose="02020602080505020303" pitchFamily="18" charset="0"/>
              </a:rPr>
              <a:t>0	     0	    0	    0	    0	    0</a:t>
            </a:r>
            <a:endParaRPr lang="en-US" sz="2000" smtClean="0">
              <a:latin typeface="Baskerville Old Face" panose="02020602080505020303" pitchFamily="18" charset="0"/>
            </a:endParaRPr>
          </a:p>
          <a:p>
            <a:r>
              <a:rPr lang="en-US" sz="2000" smtClean="0">
                <a:latin typeface="Baskerville Old Face" panose="02020602080505020303" pitchFamily="18" charset="0"/>
              </a:rPr>
              <a:t>Primary: assigned </a:t>
            </a:r>
            <a:r>
              <a:rPr lang="en-US" sz="2000">
                <a:latin typeface="Baskerville Old Face" panose="02020602080505020303" pitchFamily="18" charset="0"/>
              </a:rPr>
              <a:t>counsel </a:t>
            </a:r>
            <a:r>
              <a:rPr lang="en-US" sz="2000" smtClean="0">
                <a:latin typeface="Baskerville Old Face" panose="02020602080505020303" pitchFamily="18" charset="0"/>
              </a:rPr>
              <a:t>			      0</a:t>
            </a:r>
            <a:r>
              <a:rPr lang="en-US" sz="2000">
                <a:latin typeface="Baskerville Old Face" panose="02020602080505020303" pitchFamily="18" charset="0"/>
              </a:rPr>
              <a:t>	     0	    0	    0	    0	    0</a:t>
            </a:r>
            <a:endParaRPr lang="en-US" sz="2000" smtClean="0">
              <a:latin typeface="Baskerville Old Face" panose="02020602080505020303" pitchFamily="18" charset="0"/>
            </a:endParaRPr>
          </a:p>
          <a:p>
            <a:endParaRPr lang="en-US" sz="2400" smtClean="0">
              <a:latin typeface="Baskerville Old Face" panose="02020602080505020303" pitchFamily="18" charset="0"/>
            </a:endParaRPr>
          </a:p>
          <a:p>
            <a:r>
              <a:rPr lang="en-US" sz="2400" smtClean="0">
                <a:latin typeface="Baskerville Old Face" panose="02020602080505020303" pitchFamily="18" charset="0"/>
              </a:rPr>
              <a:t/>
            </a:r>
            <a:br>
              <a:rPr lang="en-US" sz="2400" smtClean="0">
                <a:latin typeface="Baskerville Old Face" panose="02020602080505020303" pitchFamily="18" charset="0"/>
              </a:rPr>
            </a:br>
            <a:endParaRPr lang="en-US" sz="2400" u="sng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3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63029" y="914400"/>
            <a:ext cx="103563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Baskerville Old Face" panose="02020602080505020303" pitchFamily="18" charset="0"/>
              </a:rPr>
              <a:t>Are there patterns over time in correlates of expenditures?</a:t>
            </a:r>
          </a:p>
          <a:p>
            <a:endParaRPr lang="en-US" sz="2800" smtClean="0">
              <a:latin typeface="Baskerville Old Face" panose="020206020805050203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Criminal intakes (arrests per capita) are associated with expenditure levels at all points in time – probably because the rate of </a:t>
            </a:r>
            <a:r>
              <a:rPr lang="en-US" sz="2400" err="1" smtClean="0">
                <a:latin typeface="Baskerville Old Face" panose="02020602080505020303" pitchFamily="18" charset="0"/>
              </a:rPr>
              <a:t>indigency</a:t>
            </a:r>
            <a:r>
              <a:rPr lang="en-US" sz="2400" smtClean="0">
                <a:latin typeface="Baskerville Old Face" panose="02020602080505020303" pitchFamily="18" charset="0"/>
              </a:rPr>
              <a:t> in criminal cases is fairly constant over time and space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Less is known about the rate of </a:t>
            </a:r>
            <a:r>
              <a:rPr lang="en-US" sz="2400" err="1" smtClean="0">
                <a:latin typeface="Baskerville Old Face" panose="02020602080505020303" pitchFamily="18" charset="0"/>
              </a:rPr>
              <a:t>indigency</a:t>
            </a:r>
            <a:r>
              <a:rPr lang="en-US" sz="2400" smtClean="0">
                <a:latin typeface="Baskerville Old Face" panose="02020602080505020303" pitchFamily="18" charset="0"/>
              </a:rPr>
              <a:t> in Family Court filings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Social services expenditures per capita track public defense expenditures per capita – both are redistributive policies involving entitlements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County tax revenues per capita are (positively) correlated with expenditures per capita only after the economy declines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smtClean="0">
                <a:latin typeface="Baskerville Old Face" panose="02020602080505020303" pitchFamily="18" charset="0"/>
              </a:rPr>
              <a:t>Rural counties spend more on defense only after the economy declines – a possible interpretation is that rural counties’ costs in providing services are less easily trimmed when funds are scarce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04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7106</TotalTime>
  <Words>1129</Words>
  <Application>Microsoft Office PowerPoint</Application>
  <PresentationFormat>Widescreen</PresentationFormat>
  <Paragraphs>149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Baskerville Old Face</vt:lpstr>
      <vt:lpstr>Calibri</vt:lpstr>
      <vt:lpstr>Calibri Light</vt:lpstr>
      <vt:lpstr>Palatino Linotype</vt:lpstr>
      <vt:lpstr>Times New Roman</vt:lpstr>
      <vt:lpstr>Retrospect</vt:lpstr>
      <vt:lpstr>The Right to Counsel in Troubled Times: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at Albany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Right to Counsel in Troubled Times:</dc:title>
  <dc:creator>Worden, Alissa P</dc:creator>
  <cp:lastModifiedBy>Davies, Andrew</cp:lastModifiedBy>
  <cp:revision>91</cp:revision>
  <cp:lastPrinted>2014-11-15T18:38:24Z</cp:lastPrinted>
  <dcterms:created xsi:type="dcterms:W3CDTF">2014-11-08T21:37:47Z</dcterms:created>
  <dcterms:modified xsi:type="dcterms:W3CDTF">2014-11-21T22:05:42Z</dcterms:modified>
</cp:coreProperties>
</file>